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7099300" cy="10234613"/>
  <p:defaultTextStyle>
    <a:defPPr>
      <a:defRPr lang="es-ES_tradnl"/>
    </a:defPPr>
    <a:lvl1pPr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60" y="264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58" cy="511653"/>
          </a:xfrm>
          <a:prstGeom prst="rect">
            <a:avLst/>
          </a:prstGeom>
        </p:spPr>
        <p:txBody>
          <a:bodyPr vert="horz" lIns="44531" tIns="22266" rIns="44531" bIns="22266" rtlCol="0"/>
          <a:lstStyle>
            <a:lvl1pPr algn="l" eaLnBrk="1" hangingPunct="1">
              <a:defRPr sz="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605" y="0"/>
            <a:ext cx="3076158" cy="511653"/>
          </a:xfrm>
          <a:prstGeom prst="rect">
            <a:avLst/>
          </a:prstGeom>
        </p:spPr>
        <p:txBody>
          <a:bodyPr vert="horz" lIns="44531" tIns="22266" rIns="44531" bIns="22266" rtlCol="0"/>
          <a:lstStyle>
            <a:lvl1pPr algn="r" eaLnBrk="1" hangingPunct="1">
              <a:defRPr sz="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EC6CD9-AB87-4622-B033-AF24211C5A3B}" type="datetimeFigureOut">
              <a:rPr lang="es-ES"/>
              <a:pPr>
                <a:defRPr/>
              </a:pPr>
              <a:t>05/06/2016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407"/>
            <a:ext cx="3076158" cy="511653"/>
          </a:xfrm>
          <a:prstGeom prst="rect">
            <a:avLst/>
          </a:prstGeom>
        </p:spPr>
        <p:txBody>
          <a:bodyPr vert="horz" lIns="44531" tIns="22266" rIns="44531" bIns="22266" rtlCol="0" anchor="b"/>
          <a:lstStyle>
            <a:lvl1pPr algn="l" eaLnBrk="1" hangingPunct="1">
              <a:defRPr sz="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605" y="9721407"/>
            <a:ext cx="3076158" cy="511653"/>
          </a:xfrm>
          <a:prstGeom prst="rect">
            <a:avLst/>
          </a:prstGeom>
        </p:spPr>
        <p:txBody>
          <a:bodyPr vert="horz" wrap="square" lIns="44531" tIns="22266" rIns="44531" bIns="222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/>
            </a:lvl1pPr>
          </a:lstStyle>
          <a:p>
            <a:pPr>
              <a:defRPr/>
            </a:pPr>
            <a:fld id="{4B2CD7B6-2A7E-463C-BE86-9019EAD104A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703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58" cy="511653"/>
          </a:xfrm>
          <a:prstGeom prst="rect">
            <a:avLst/>
          </a:prstGeom>
        </p:spPr>
        <p:txBody>
          <a:bodyPr vert="horz" lIns="44531" tIns="22266" rIns="44531" bIns="22266" rtlCol="0"/>
          <a:lstStyle>
            <a:lvl1pPr algn="l" eaLnBrk="1" hangingPunct="1">
              <a:defRPr sz="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605" y="0"/>
            <a:ext cx="3076158" cy="511653"/>
          </a:xfrm>
          <a:prstGeom prst="rect">
            <a:avLst/>
          </a:prstGeom>
        </p:spPr>
        <p:txBody>
          <a:bodyPr vert="horz" lIns="44531" tIns="22266" rIns="44531" bIns="22266" rtlCol="0"/>
          <a:lstStyle>
            <a:lvl1pPr algn="r" eaLnBrk="1" hangingPunct="1">
              <a:defRPr sz="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7383C-B90F-41EF-A5B0-58BB86E061A6}" type="datetimeFigureOut">
              <a:rPr lang="es-ES"/>
              <a:pPr>
                <a:defRPr/>
              </a:pPr>
              <a:t>05/06/2016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531" tIns="22266" rIns="44531" bIns="22266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38" y="4861092"/>
            <a:ext cx="5678825" cy="4605653"/>
          </a:xfrm>
          <a:prstGeom prst="rect">
            <a:avLst/>
          </a:prstGeom>
        </p:spPr>
        <p:txBody>
          <a:bodyPr vert="horz" lIns="44531" tIns="22266" rIns="44531" bIns="2226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407"/>
            <a:ext cx="3076158" cy="511653"/>
          </a:xfrm>
          <a:prstGeom prst="rect">
            <a:avLst/>
          </a:prstGeom>
        </p:spPr>
        <p:txBody>
          <a:bodyPr vert="horz" lIns="44531" tIns="22266" rIns="44531" bIns="22266" rtlCol="0" anchor="b"/>
          <a:lstStyle>
            <a:lvl1pPr algn="l" eaLnBrk="1" hangingPunct="1">
              <a:defRPr sz="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605" y="9721407"/>
            <a:ext cx="3076158" cy="511653"/>
          </a:xfrm>
          <a:prstGeom prst="rect">
            <a:avLst/>
          </a:prstGeom>
        </p:spPr>
        <p:txBody>
          <a:bodyPr vert="horz" wrap="square" lIns="44531" tIns="22266" rIns="44531" bIns="222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/>
            </a:lvl1pPr>
          </a:lstStyle>
          <a:p>
            <a:pPr>
              <a:defRPr/>
            </a:pPr>
            <a:fld id="{D3EB343A-0BFB-4CEA-97A2-C780075D3CC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7828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233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9E30-410F-4DB2-B2F8-7415BDD96265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3B75-FAB0-4BF6-9C5A-DD57BE7842AE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2AFC-94B1-475B-8887-E1C0B968D6E4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D4C1-E8ED-4AE5-944B-1450A244F9EB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46220" y="717127"/>
            <a:ext cx="3023711" cy="15293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1751" y="717127"/>
            <a:ext cx="8914448" cy="152937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AE3F-DF1F-4EC8-9430-33D165DCE998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5F46-6B8B-452E-94BA-8882666F999D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42C5-E867-4453-AAAA-2F2133D3C5F3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550A-E8F9-45B9-BD1F-1AE444D3620E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2DF8-6035-4873-9F57-B64A598F33A8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2238-DE59-477D-98F2-8D97627431D7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71752" y="4181264"/>
            <a:ext cx="5969079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00850" y="4181264"/>
            <a:ext cx="5969080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59B7-521B-4270-AD28-1F3E0709FAD0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DD28-63C1-453A-BFDB-7E6F62A059AD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450B-1EA6-4494-B041-BA1DDA4FBDF7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ADE3-F7D9-4FE4-AAA7-7A0C0CD77A4D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AB33-A587-4134-B110-9A17B6B38DF8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24BE-447A-4942-962B-9D0076DB0A15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C7E3-5853-4169-8CE4-6DF4C7341A40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0763-D7A3-4D3E-A76F-C827E8A40CF9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3ECD-2291-4F5E-89E5-DAC306562BE7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1EF7-0591-4508-AEB0-283B84ABCA73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737C-2A2F-4AA3-892C-D6D166C62426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9E70-CAE2-46BB-81DF-829FBC38B06E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79425" y="512763"/>
            <a:ext cx="8642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ES_tradnl" alt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79425" y="2987675"/>
            <a:ext cx="8642350" cy="84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ES_tradnl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50A9E-5EB5-4555-80B3-24E5AD5CE6C8}" type="datetimeFigureOut">
              <a:rPr lang="es-ES_tradnl"/>
              <a:pPr>
                <a:defRPr/>
              </a:pPr>
              <a:t>05/06/2016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FA8153-46B3-4646-91B0-BD89171FCB2E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Blanc-Mediod\Trabaj\FNCA\08\Rio Genal\Fotos\Campaña muestreo Invierno 2009\G03-01-aar.JPG"/>
          <p:cNvPicPr>
            <a:picLocks noChangeAspect="1" noChangeArrowheads="1"/>
          </p:cNvPicPr>
          <p:nvPr/>
        </p:nvPicPr>
        <p:blipFill>
          <a:blip r:embed="rId3" cstate="print">
            <a:lum bright="57000" contrast="-66000"/>
          </a:blip>
          <a:srcRect l="19168" r="24593"/>
          <a:stretch>
            <a:fillRect/>
          </a:stretch>
        </p:blipFill>
        <p:spPr bwMode="auto">
          <a:xfrm>
            <a:off x="9938" y="-18681"/>
            <a:ext cx="9601201" cy="1280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0" y="252413"/>
            <a:ext cx="960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en-US" sz="2800" b="1">
                <a:latin typeface="Calibri" pitchFamily="34" charset="0"/>
              </a:rPr>
              <a:t>VI JORNADAS TÉCNICAS DEL CIREF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288" y="1685925"/>
            <a:ext cx="9601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 restauración de la conectividad fluvial para mejorar la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resiliencia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y el estado ecológico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3" name="Imagen 19" descr="Logo CIRE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69" b="15813"/>
          <a:stretch>
            <a:fillRect/>
          </a:stretch>
        </p:blipFill>
        <p:spPr bwMode="auto">
          <a:xfrm>
            <a:off x="984176" y="712168"/>
            <a:ext cx="302418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552825" y="2872408"/>
            <a:ext cx="60483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Albacete, 9 y 10 de junio de 2016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52128" y="3160440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PROGRAMA 9-Junio</a:t>
            </a:r>
            <a:endParaRPr lang="es-ES_tradnl" sz="24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6466" y="9013337"/>
            <a:ext cx="8136582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LUGAR</a:t>
            </a:r>
            <a:r>
              <a:rPr lang="es-ES_trad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: </a:t>
            </a:r>
            <a:r>
              <a:rPr lang="es-ES_tradnl" altLang="en-US" sz="2400" b="1" dirty="0">
                <a:latin typeface="+mn-lt"/>
              </a:rPr>
              <a:t>Salón de Actos de la </a:t>
            </a:r>
            <a:r>
              <a:rPr lang="es-ES" altLang="en-US" sz="2400" b="1" dirty="0">
                <a:latin typeface="+mn-lt"/>
              </a:rPr>
              <a:t>Escuela Técnica Superior de Ingenieros Agrónomos y de Montes (ETSIAM), Albacete.</a:t>
            </a:r>
            <a:endParaRPr lang="es-ES_tradnl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512568" y="9827269"/>
            <a:ext cx="45735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INSCRIPCIÓN - </a:t>
            </a:r>
            <a:r>
              <a:rPr lang="es-ES_tradnl" sz="2400" b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PRECIOS </a:t>
            </a:r>
            <a:endParaRPr lang="es-ES_tradnl" sz="24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94" name="16 CuadroTexto"/>
          <p:cNvSpPr txBox="1">
            <a:spLocks noChangeArrowheads="1"/>
          </p:cNvSpPr>
          <p:nvPr/>
        </p:nvSpPr>
        <p:spPr bwMode="auto">
          <a:xfrm>
            <a:off x="4368552" y="10289232"/>
            <a:ext cx="48881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 eaLnBrk="1" hangingPunct="1">
              <a:buFont typeface="Arial" pitchFamily="34" charset="0"/>
              <a:buChar char="•"/>
            </a:pPr>
            <a:r>
              <a:rPr lang="es-ES_tradnl" altLang="en-US" sz="1600" b="1" dirty="0" smtClean="0">
                <a:latin typeface="Calibri" pitchFamily="34" charset="0"/>
              </a:rPr>
              <a:t>SOCIOS </a:t>
            </a:r>
            <a:r>
              <a:rPr lang="es-ES_tradnl" altLang="en-US" sz="1600" b="1" dirty="0">
                <a:latin typeface="Calibri" pitchFamily="34" charset="0"/>
              </a:rPr>
              <a:t>CIREF Y ESTUDIANTES ETSIAM: Gratuito</a:t>
            </a:r>
          </a:p>
          <a:p>
            <a:pPr marL="173038" indent="-173038" algn="just" eaLnBrk="1" hangingPunct="1">
              <a:buFont typeface="Arial" pitchFamily="34" charset="0"/>
              <a:buChar char="•"/>
            </a:pPr>
            <a:r>
              <a:rPr lang="es-ES_tradnl" altLang="en-US" sz="1400" b="1" dirty="0" smtClean="0">
                <a:latin typeface="Calibri" pitchFamily="34" charset="0"/>
              </a:rPr>
              <a:t>OTROS </a:t>
            </a:r>
            <a:r>
              <a:rPr lang="es-ES_tradnl" altLang="en-US" sz="1400" b="1" dirty="0">
                <a:latin typeface="Calibri" pitchFamily="34" charset="0"/>
              </a:rPr>
              <a:t>ESTUDIANTES, SOCIOS AEIP o AEMS: </a:t>
            </a:r>
            <a:r>
              <a:rPr lang="es-ES_tradnl" altLang="en-US" sz="1400" dirty="0">
                <a:latin typeface="Calibri" pitchFamily="34" charset="0"/>
              </a:rPr>
              <a:t>15 € (25€ si incluye descenso río Segura día 10)</a:t>
            </a:r>
          </a:p>
          <a:p>
            <a:pPr marL="173038" indent="-173038" algn="just" eaLnBrk="1" hangingPunct="1">
              <a:buFont typeface="Arial" pitchFamily="34" charset="0"/>
              <a:buChar char="•"/>
            </a:pPr>
            <a:r>
              <a:rPr lang="es-ES_tradnl" altLang="en-US" sz="1400" b="1" dirty="0" smtClean="0">
                <a:latin typeface="Calibri" pitchFamily="34" charset="0"/>
              </a:rPr>
              <a:t>NO </a:t>
            </a:r>
            <a:r>
              <a:rPr lang="es-ES_tradnl" altLang="en-US" sz="1400" b="1" dirty="0">
                <a:latin typeface="Calibri" pitchFamily="34" charset="0"/>
              </a:rPr>
              <a:t>SOCIOS: </a:t>
            </a:r>
            <a:r>
              <a:rPr lang="es-ES_tradnl" altLang="en-US" sz="1400" dirty="0">
                <a:latin typeface="Calibri" pitchFamily="34" charset="0"/>
              </a:rPr>
              <a:t>20 € (35€ con el descenso río Segura día 10)</a:t>
            </a:r>
          </a:p>
          <a:p>
            <a:pPr marL="173038" indent="-173038" algn="just" eaLnBrk="1" hangingPunct="1">
              <a:buFont typeface="Arial" pitchFamily="34" charset="0"/>
              <a:buChar char="•"/>
            </a:pPr>
            <a:r>
              <a:rPr lang="es-ES_tradnl" altLang="en-US" sz="1400" b="1" dirty="0">
                <a:latin typeface="Calibri" pitchFamily="34" charset="0"/>
              </a:rPr>
              <a:t>Ingreso/transferencia en </a:t>
            </a:r>
            <a:r>
              <a:rPr lang="es-ES_tradnl" altLang="en-US" sz="1400" b="1" i="1" dirty="0" err="1">
                <a:latin typeface="Calibri" pitchFamily="34" charset="0"/>
              </a:rPr>
              <a:t>Triodos</a:t>
            </a:r>
            <a:r>
              <a:rPr lang="es-ES_tradnl" altLang="en-US" sz="1400" b="1" i="1" dirty="0">
                <a:latin typeface="Calibri" pitchFamily="34" charset="0"/>
              </a:rPr>
              <a:t> Bank: </a:t>
            </a:r>
          </a:p>
          <a:p>
            <a:pPr marL="173038" indent="-173038" algn="just" eaLnBrk="1" hangingPunct="1"/>
            <a:r>
              <a:rPr lang="es-ES_tradnl" altLang="en-US" sz="1400" b="1" dirty="0" smtClean="0">
                <a:latin typeface="Calibri" pitchFamily="34" charset="0"/>
              </a:rPr>
              <a:t>	CC. 1491 </a:t>
            </a:r>
            <a:r>
              <a:rPr lang="es-ES_tradnl" altLang="en-US" sz="1400" b="1" dirty="0">
                <a:latin typeface="Calibri" pitchFamily="34" charset="0"/>
              </a:rPr>
              <a:t>0001 24 2006709113, indicando en el </a:t>
            </a:r>
            <a:r>
              <a:rPr lang="es-ES_tradnl" altLang="en-US" sz="1400" b="1" dirty="0" smtClean="0">
                <a:latin typeface="Calibri" pitchFamily="34" charset="0"/>
              </a:rPr>
              <a:t>concepto “</a:t>
            </a:r>
            <a:r>
              <a:rPr lang="es-ES_tradnl" altLang="en-US" sz="1400" b="1" i="1" dirty="0" smtClean="0">
                <a:latin typeface="Calibri" pitchFamily="34" charset="0"/>
              </a:rPr>
              <a:t>Albacete-2016</a:t>
            </a:r>
            <a:r>
              <a:rPr lang="es-ES_tradnl" altLang="en-US" sz="1400" b="1" i="1" dirty="0">
                <a:latin typeface="Calibri" pitchFamily="34" charset="0"/>
              </a:rPr>
              <a:t>, nombre y apellido“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92795" y="9911769"/>
            <a:ext cx="31559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COLABORAN:</a:t>
            </a:r>
            <a:endParaRPr lang="es-ES_tradnl" sz="24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96" name="Picture 5" descr="C:\Users\PACO\Downloads\LOGO UP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875" y="11952288"/>
            <a:ext cx="2030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6" descr="C:\Users\PACO\Downloads\Logo IG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3975" y="11952288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8" name="21 CuadroTexto"/>
          <p:cNvSpPr txBox="1">
            <a:spLocks noChangeArrowheads="1"/>
          </p:cNvSpPr>
          <p:nvPr/>
        </p:nvSpPr>
        <p:spPr bwMode="auto">
          <a:xfrm>
            <a:off x="552128" y="10361240"/>
            <a:ext cx="36724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 eaLnBrk="1" hangingPunct="1">
              <a:buFont typeface="Arial" charset="0"/>
              <a:buChar char="•"/>
            </a:pPr>
            <a:r>
              <a:rPr lang="es-ES" altLang="en-US" sz="1400" b="1" dirty="0">
                <a:latin typeface="Calibri" pitchFamily="34" charset="0"/>
              </a:rPr>
              <a:t>Escuela Técnica Superior de Ingenieros Agrónomos y de Montes (ETSIAM), Albacete</a:t>
            </a:r>
            <a:endParaRPr lang="es-ES_tradnl" altLang="en-US" sz="1400" b="1" dirty="0">
              <a:latin typeface="Calibri" pitchFamily="34" charset="0"/>
            </a:endParaRPr>
          </a:p>
          <a:p>
            <a:pPr marL="180975" indent="-180975" algn="just" eaLnBrk="1" hangingPunct="1">
              <a:buFont typeface="Arial" charset="0"/>
              <a:buChar char="•"/>
            </a:pPr>
            <a:r>
              <a:rPr lang="es-ES_tradnl" altLang="en-US" sz="1400" b="1" dirty="0">
                <a:latin typeface="Calibri" pitchFamily="34" charset="0"/>
              </a:rPr>
              <a:t>Asociación para el Desarrollo Integral de la </a:t>
            </a:r>
            <a:r>
              <a:rPr lang="es-ES_tradnl" altLang="en-US" sz="1400" b="1" dirty="0" err="1">
                <a:latin typeface="Calibri" pitchFamily="34" charset="0"/>
              </a:rPr>
              <a:t>Manchuela</a:t>
            </a:r>
            <a:r>
              <a:rPr lang="es-ES_tradnl" altLang="en-US" sz="1400" b="1" dirty="0">
                <a:latin typeface="Calibri" pitchFamily="34" charset="0"/>
              </a:rPr>
              <a:t> Conquense (ADIMAN)</a:t>
            </a:r>
          </a:p>
          <a:p>
            <a:pPr marL="180975" indent="-180975" algn="just" eaLnBrk="1" hangingPunct="1">
              <a:buFont typeface="Arial" charset="0"/>
              <a:buChar char="•"/>
            </a:pPr>
            <a:r>
              <a:rPr lang="es-ES_tradnl" altLang="en-US" sz="1400" b="1" i="1" dirty="0">
                <a:latin typeface="Calibri" pitchFamily="34" charset="0"/>
              </a:rPr>
              <a:t>Instituto </a:t>
            </a:r>
            <a:r>
              <a:rPr lang="es-ES_tradnl" altLang="en-US" sz="1400" b="1" i="1" dirty="0" smtClean="0">
                <a:latin typeface="Calibri" pitchFamily="34" charset="0"/>
              </a:rPr>
              <a:t>IGIC, Univ</a:t>
            </a:r>
            <a:r>
              <a:rPr lang="es-ES_tradnl" altLang="en-US" sz="1400" b="1" i="1" dirty="0">
                <a:latin typeface="Calibri" pitchFamily="34" charset="0"/>
              </a:rPr>
              <a:t>. Politécnica de Valencia</a:t>
            </a:r>
            <a:endParaRPr lang="es-ES_tradnl" altLang="en-US" sz="1400" b="1" dirty="0">
              <a:latin typeface="Calibri" pitchFamily="34" charset="0"/>
            </a:endParaRPr>
          </a:p>
        </p:txBody>
      </p:sp>
      <p:pic>
        <p:nvPicPr>
          <p:cNvPr id="2099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9950" y="11920538"/>
            <a:ext cx="17160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625" y="11920538"/>
            <a:ext cx="13620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0520" y="856184"/>
            <a:ext cx="1177863" cy="7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6704" y="784176"/>
            <a:ext cx="19113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36750" y="11922125"/>
            <a:ext cx="14890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552128" y="3728270"/>
          <a:ext cx="6048672" cy="51801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52128"/>
                <a:gridCol w="4896544"/>
              </a:tblGrid>
              <a:tr h="927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9:00h. Apertura (15 min): CIREF, ADIMAN, AEMS, CREA, </a:t>
                      </a:r>
                      <a:r>
                        <a:rPr lang="es-ES" sz="1300" b="1" dirty="0" err="1"/>
                        <a:t>Asoc</a:t>
                      </a:r>
                      <a:r>
                        <a:rPr lang="es-ES" sz="1300" b="1" dirty="0"/>
                        <a:t>. Barbos del Júcar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9:20-9:40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Problemática ambiental en el tramo medio del río Júcar, iniciativas de desarrollo rural (M.A. Rubio, ADIMAN)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27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9:40-10:00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Evaluación del estado ecológico en ríos (J.L. Moreno, </a:t>
                      </a:r>
                      <a:r>
                        <a:rPr lang="es-ES" sz="1300" b="1" dirty="0" smtClean="0"/>
                        <a:t>ETSIAM, CREA</a:t>
                      </a:r>
                      <a:r>
                        <a:rPr lang="es-ES" sz="1300" b="1" dirty="0"/>
                        <a:t>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10:00-10:20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El declive de las poblaciones nativas de peces (</a:t>
                      </a:r>
                      <a:r>
                        <a:rPr lang="es-ES" sz="1300" b="1" dirty="0" err="1"/>
                        <a:t>Asoc</a:t>
                      </a:r>
                      <a:r>
                        <a:rPr lang="es-ES" sz="1300" b="1" dirty="0"/>
                        <a:t>. Barbos del Júcar</a:t>
                      </a:r>
                      <a:r>
                        <a:rPr lang="es-ES" sz="1300" b="1" dirty="0" smtClean="0"/>
                        <a:t>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10:20-10:40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Estado actual de conectividad fluvial en el tramo medio del Júcar (F. </a:t>
                      </a:r>
                      <a:r>
                        <a:rPr lang="es-ES" sz="1300" b="1" dirty="0" err="1"/>
                        <a:t>Martinez</a:t>
                      </a:r>
                      <a:r>
                        <a:rPr lang="es-ES" sz="1300" b="1" dirty="0"/>
                        <a:t> Capel</a:t>
                      </a:r>
                      <a:r>
                        <a:rPr lang="es-ES" sz="1300" b="1" dirty="0" smtClean="0"/>
                        <a:t>, CIREF, </a:t>
                      </a:r>
                      <a:r>
                        <a:rPr lang="es-ES" sz="1300" b="1" dirty="0"/>
                        <a:t>UPV)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10:40-11:00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Priorización de actuaciones en azudes. La lista Top-25 de la D. H. del Júcar. (C. Rodríguez, </a:t>
                      </a:r>
                      <a:r>
                        <a:rPr lang="es-ES" sz="1300" b="1" dirty="0" smtClean="0"/>
                        <a:t>AEMS-Ríos con Vida)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11:00-11:15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Entrega de las tres distinciones anuales del CIREF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11:15-12:00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Pausa Café para la Interacción y la Colaboración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12:00-12:20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Proyectos de demolición de azudes. C. Marcos (</a:t>
                      </a:r>
                      <a:r>
                        <a:rPr lang="es-ES" sz="1300" b="1" dirty="0" smtClean="0"/>
                        <a:t>C.H. Duero</a:t>
                      </a:r>
                      <a:r>
                        <a:rPr lang="es-ES" sz="1300" b="1" dirty="0"/>
                        <a:t>).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12:20-13:00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Pasos de peces. Estudios de conectividad fluvial y estudios científicos en Portugal (J.M. Santos, Univ. de Lisboa).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13:00-13:20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Seguimiento de la efectividad de pasos de peces y/o demoliciones sobre las poblaciones de peces (C. Marcos, </a:t>
                      </a:r>
                      <a:r>
                        <a:rPr lang="es-ES" sz="1300" b="1" dirty="0" err="1" smtClean="0"/>
                        <a:t>C.H.Duero</a:t>
                      </a:r>
                      <a:r>
                        <a:rPr lang="es-ES" sz="1300" b="1" dirty="0"/>
                        <a:t>).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/>
                        <a:t>13:20-13:40</a:t>
                      </a:r>
                      <a:endParaRPr lang="es-ES" sz="13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Objetivos generales y actuaciones del proyecto Segura </a:t>
                      </a:r>
                      <a:r>
                        <a:rPr lang="es-ES" sz="1300" b="1" dirty="0" err="1"/>
                        <a:t>RiverLink</a:t>
                      </a:r>
                      <a:r>
                        <a:rPr lang="es-ES" sz="1300" b="1" dirty="0"/>
                        <a:t> (E. Lafuente, </a:t>
                      </a:r>
                      <a:r>
                        <a:rPr lang="es-ES" sz="1300" b="1" dirty="0" err="1" smtClean="0"/>
                        <a:t>C.H.Segura</a:t>
                      </a:r>
                      <a:r>
                        <a:rPr lang="es-ES" sz="1300" b="1" dirty="0"/>
                        <a:t>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  <a:tr h="37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13:40-14:00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/>
                        <a:t>Objetivos generales y actuaciones del proyecto LIFE </a:t>
                      </a:r>
                      <a:r>
                        <a:rPr lang="es-ES" sz="1300" b="1" dirty="0" err="1"/>
                        <a:t>Ripisilvanatura</a:t>
                      </a:r>
                      <a:r>
                        <a:rPr lang="es-ES" sz="1300" b="1" dirty="0"/>
                        <a:t> </a:t>
                      </a:r>
                      <a:r>
                        <a:rPr lang="es-ES" sz="1300" b="1" dirty="0" smtClean="0"/>
                        <a:t>(B.</a:t>
                      </a:r>
                      <a:r>
                        <a:rPr lang="es-ES" sz="1300" b="1" baseline="0" dirty="0" smtClean="0"/>
                        <a:t> Collados</a:t>
                      </a:r>
                      <a:r>
                        <a:rPr lang="es-ES" sz="1300" b="1" dirty="0" smtClean="0"/>
                        <a:t>, </a:t>
                      </a:r>
                      <a:r>
                        <a:rPr lang="es-ES" sz="1300" b="1" dirty="0"/>
                        <a:t>U. Murcia)</a:t>
                      </a:r>
                      <a:endParaRPr lang="es-ES"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9" marR="32999" marT="0" marB="0"/>
                </a:tc>
              </a:tr>
            </a:tbl>
          </a:graphicData>
        </a:graphic>
      </p:graphicFrame>
      <p:pic>
        <p:nvPicPr>
          <p:cNvPr id="25" name="Picture 100" descr="C:\Users\carpuime\Desktop\CIREF\Sextas Jornadas Tecnicas Albacete 2016\Señaliz y Poster\tabla_centro.jpg"/>
          <p:cNvPicPr>
            <a:picLocks noChangeAspect="1" noChangeArrowheads="1"/>
          </p:cNvPicPr>
          <p:nvPr/>
        </p:nvPicPr>
        <p:blipFill>
          <a:blip r:embed="rId12" cstate="print"/>
          <a:srcRect l="55173" t="38434" r="37084" b="48663"/>
          <a:stretch>
            <a:fillRect/>
          </a:stretch>
        </p:blipFill>
        <p:spPr bwMode="auto">
          <a:xfrm>
            <a:off x="6744816" y="3736504"/>
            <a:ext cx="2503027" cy="2503027"/>
          </a:xfrm>
          <a:prstGeom prst="rect">
            <a:avLst/>
          </a:prstGeom>
          <a:noFill/>
          <a:ln w="12700" cmpd="dbl">
            <a:solidFill>
              <a:schemeClr val="accent1"/>
            </a:solidFill>
          </a:ln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0840" y="6328792"/>
            <a:ext cx="218057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376</Words>
  <Application>Microsoft Office PowerPoint</Application>
  <PresentationFormat>Papel A3 (297 x 420 mm)</PresentationFormat>
  <Paragraphs>40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PACO</dc:creator>
  <cp:lastModifiedBy>Referee</cp:lastModifiedBy>
  <cp:revision>36</cp:revision>
  <dcterms:created xsi:type="dcterms:W3CDTF">2012-05-28T10:17:18Z</dcterms:created>
  <dcterms:modified xsi:type="dcterms:W3CDTF">2016-06-05T10:35:20Z</dcterms:modified>
</cp:coreProperties>
</file>